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7B05-FF39-4C2B-A119-98792C2DC9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B2D8-28C4-4166-A18D-4A377880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38269"/>
            <a:ext cx="9144000" cy="104261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BÀI 2. CÁC GIỚI SINH VẬT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29"/>
          <a:stretch/>
        </p:blipFill>
        <p:spPr>
          <a:xfrm>
            <a:off x="2919805" y="1949823"/>
            <a:ext cx="6352389" cy="42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ẠN BIẾT GÌ VỀ TÊN MỘT LOÀI SINH VẬT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3" y="525397"/>
            <a:ext cx="7085428" cy="63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76" y="2"/>
            <a:ext cx="9005047" cy="779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GIỚI VÀ HỆ THỐNG PHÂN LOẠI 5 GIỚI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23" y="779557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Khái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niệm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giới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7232" y="1701054"/>
            <a:ext cx="3590365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(Regnum)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22626" y="3933264"/>
            <a:ext cx="4679576" cy="2003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dần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41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76" y="2"/>
            <a:ext cx="9005047" cy="779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GIỚI VÀ HỆ THỐNG PHÂN LOẠI 5 GIỚI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23" y="779557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Khái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niệm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giới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51" y="2345423"/>
            <a:ext cx="6351720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i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đơn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vị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các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ngành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sinh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vật</a:t>
            </a:r>
            <a:r>
              <a:rPr lang="en-US" sz="2800" b="1" i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chung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những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đặc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điểm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định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017" y="4043267"/>
            <a:ext cx="6689345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91092" y="633046"/>
            <a:ext cx="6300909" cy="6224955"/>
            <a:chOff x="6192071" y="930397"/>
            <a:chExt cx="5999930" cy="5927604"/>
          </a:xfrm>
        </p:grpSpPr>
        <p:grpSp>
          <p:nvGrpSpPr>
            <p:cNvPr id="8" name="Group 7"/>
            <p:cNvGrpSpPr/>
            <p:nvPr/>
          </p:nvGrpSpPr>
          <p:grpSpPr>
            <a:xfrm>
              <a:off x="6340662" y="930397"/>
              <a:ext cx="5851339" cy="5927604"/>
              <a:chOff x="7104114" y="1938698"/>
              <a:chExt cx="4855923" cy="491921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5772" y="1938698"/>
                <a:ext cx="3934265" cy="491921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104114" y="2086464"/>
                <a:ext cx="726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Giới</a:t>
                </a:r>
                <a:endParaRPr lang="en-US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9349" y="2842574"/>
                <a:ext cx="1009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Ngành</a:t>
                </a:r>
                <a:endParaRPr lang="en-US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68810" y="3506401"/>
                <a:ext cx="6751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Lớp</a:t>
                </a:r>
                <a:endParaRPr lang="en-US" sz="2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49315" y="4228772"/>
                <a:ext cx="522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Bộ</a:t>
                </a:r>
                <a:endParaRPr lang="en-US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808771" y="4904703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Họ</a:t>
                </a:r>
                <a:endParaRPr lang="en-US" sz="2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767574" y="6247877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Loài</a:t>
                </a:r>
                <a:endParaRPr lang="en-US" sz="2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331510" y="5616104"/>
                <a:ext cx="588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Chi</a:t>
                </a:r>
                <a:endParaRPr lang="en-US" sz="2400" b="1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6192071" y="1446287"/>
              <a:ext cx="3038632" cy="48958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63923" y="5121432"/>
            <a:ext cx="719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</a:rPr>
              <a:t>ngành</a:t>
            </a:r>
            <a:r>
              <a:rPr lang="en-US" sz="2800" b="1" dirty="0" smtClean="0">
                <a:solidFill>
                  <a:srgbClr val="FF0000"/>
                </a:solidFill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</a:rPr>
              <a:t>họ</a:t>
            </a:r>
            <a:r>
              <a:rPr lang="en-US" sz="2800" b="1" dirty="0" smtClean="0">
                <a:solidFill>
                  <a:srgbClr val="FF0000"/>
                </a:solidFill>
              </a:rPr>
              <a:t> – chi (</a:t>
            </a:r>
            <a:r>
              <a:rPr lang="en-US" sz="2800" b="1" dirty="0" err="1" smtClean="0">
                <a:solidFill>
                  <a:srgbClr val="FF0000"/>
                </a:solidFill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</a:rPr>
              <a:t>) –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76" y="2"/>
            <a:ext cx="9005047" cy="779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GIỚI VÀ HỆ THỐNG PHÂN LOẠI 5 GIỚI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23" y="779557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Hệ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thống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phân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loại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giới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65" y="1190059"/>
            <a:ext cx="5819335" cy="501379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0372" y="1526857"/>
            <a:ext cx="5285627" cy="13612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Whittaker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Margulis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chia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? 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11299" y="3200412"/>
            <a:ext cx="4626791" cy="1132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sơ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082346" y="4645683"/>
            <a:ext cx="4884698" cy="15581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5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76" y="2"/>
            <a:ext cx="9005047" cy="779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GIỚI VÀ HỆ THỐNG PHÂN LOẠI 5 GIỚI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23" y="779557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Hệ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thống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phân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loại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giới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Lý thuyết Sinh 10: Bài 2. Các giới sinh vật (ngắn nhấ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40" y="2985248"/>
            <a:ext cx="6464423" cy="32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916" y="1605278"/>
            <a:ext cx="11134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5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2 - SGK)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:</a:t>
            </a:r>
          </a:p>
          <a:p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Nấm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73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054" y="-371"/>
            <a:ext cx="7949887" cy="779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II. ĐẶC ĐIỂM CHÍNH CỦA MỖI GIỚI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590" y="927474"/>
            <a:ext cx="7690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mục</a:t>
            </a:r>
            <a:r>
              <a:rPr lang="en-US" sz="2800" b="1" dirty="0" smtClean="0"/>
              <a:t> II. </a:t>
            </a:r>
            <a:r>
              <a:rPr lang="en-US" sz="2800" b="1" dirty="0" err="1" smtClean="0"/>
              <a:t>trang</a:t>
            </a:r>
            <a:r>
              <a:rPr lang="en-US" sz="2800" b="1" dirty="0" smtClean="0"/>
              <a:t> 10 – 11 (SGK)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tin </a:t>
            </a:r>
            <a:r>
              <a:rPr lang="en-US" sz="2800" b="1" dirty="0" err="1" smtClean="0"/>
              <a:t>tương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4273" y="2163970"/>
          <a:ext cx="11443446" cy="4206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92409"/>
                <a:gridCol w="1822073"/>
                <a:gridCol w="2037233"/>
                <a:gridCol w="1777249"/>
                <a:gridCol w="1907241"/>
                <a:gridCol w="19072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Giới</a:t>
                      </a:r>
                      <a:r>
                        <a:rPr lang="en-US" sz="2800" b="1" baseline="0" dirty="0" smtClean="0"/>
                        <a:t/>
                      </a:r>
                      <a:br>
                        <a:rPr lang="en-US" sz="2800" b="1" baseline="0" dirty="0" smtClean="0"/>
                      </a:br>
                      <a:r>
                        <a:rPr lang="en-US" sz="2800" b="1" baseline="0" dirty="0" err="1" smtClean="0"/>
                        <a:t>Khởi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Giới</a:t>
                      </a:r>
                      <a:r>
                        <a:rPr lang="en-US" sz="2800" b="1" baseline="0" dirty="0" smtClean="0"/>
                        <a:t/>
                      </a:r>
                      <a:br>
                        <a:rPr lang="en-US" sz="2800" b="1" baseline="0" dirty="0" smtClean="0"/>
                      </a:br>
                      <a:r>
                        <a:rPr lang="en-US" sz="2800" b="1" baseline="0" dirty="0" err="1" smtClean="0"/>
                        <a:t>Nguyên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Giới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Nấm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Giới</a:t>
                      </a:r>
                      <a:r>
                        <a:rPr lang="en-US" sz="2800" b="1" dirty="0" smtClean="0"/>
                        <a:t/>
                      </a:r>
                      <a:br>
                        <a:rPr lang="en-US" sz="2800" b="1" dirty="0" smtClean="0"/>
                      </a:br>
                      <a:r>
                        <a:rPr lang="en-US" sz="2800" b="1" dirty="0" err="1" smtClean="0"/>
                        <a:t>Thực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vật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Giới</a:t>
                      </a:r>
                      <a:r>
                        <a:rPr lang="en-US" sz="2800" b="1" dirty="0" smtClean="0"/>
                        <a:t/>
                      </a:r>
                      <a:br>
                        <a:rPr lang="en-US" sz="2800" b="1" dirty="0" smtClean="0"/>
                      </a:br>
                      <a:r>
                        <a:rPr lang="en-US" sz="2800" b="1" dirty="0" err="1" smtClean="0"/>
                        <a:t>Động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vật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Đặc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điểm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cấu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tạo</a:t>
                      </a:r>
                      <a:endParaRPr lang="en-US" sz="28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Hình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thức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dinh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dưỡng</a:t>
                      </a:r>
                      <a:endParaRPr lang="en-US" sz="28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Nhóm</a:t>
                      </a:r>
                      <a:r>
                        <a:rPr lang="en-US" sz="2800" b="1" baseline="0" dirty="0" smtClean="0"/>
                        <a:t/>
                      </a:r>
                      <a:br>
                        <a:rPr lang="en-US" sz="2800" b="1" baseline="0" dirty="0" smtClean="0"/>
                      </a:br>
                      <a:r>
                        <a:rPr lang="en-US" sz="2800" b="1" baseline="0" dirty="0" err="1" smtClean="0"/>
                        <a:t>sinh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vật</a:t>
                      </a:r>
                      <a:r>
                        <a:rPr lang="en-US" sz="2800" b="1" baseline="0" dirty="0" smtClean="0"/>
                        <a:t/>
                      </a:r>
                      <a:br>
                        <a:rPr lang="en-US" sz="2800" b="1" baseline="0" dirty="0" smtClean="0"/>
                      </a:br>
                      <a:r>
                        <a:rPr lang="en-US" sz="2800" b="1" baseline="0" dirty="0" err="1" smtClean="0"/>
                        <a:t>đại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diện</a:t>
                      </a:r>
                      <a:endParaRPr lang="en-US" sz="28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054" y="-371"/>
            <a:ext cx="7949887" cy="779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II. ĐẶC ĐIỂM CHÍNH CỦA MỖI GIỚI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6295"/>
              </p:ext>
            </p:extLst>
          </p:nvPr>
        </p:nvGraphicFramePr>
        <p:xfrm>
          <a:off x="-2" y="684795"/>
          <a:ext cx="12192001" cy="61054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94331"/>
                <a:gridCol w="2084295"/>
                <a:gridCol w="2084294"/>
                <a:gridCol w="1828800"/>
                <a:gridCol w="2191870"/>
                <a:gridCol w="2308411"/>
              </a:tblGrid>
              <a:tr h="806676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Giới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baseline="0" dirty="0" err="1" smtClean="0"/>
                        <a:t>Khởi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sinh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Giới</a:t>
                      </a:r>
                      <a:r>
                        <a:rPr lang="en-US" sz="2400" b="1" baseline="0" dirty="0" smtClean="0"/>
                        <a:t/>
                      </a:r>
                      <a:br>
                        <a:rPr lang="en-US" sz="2400" b="1" baseline="0" dirty="0" smtClean="0"/>
                      </a:br>
                      <a:r>
                        <a:rPr lang="en-US" sz="2400" b="1" baseline="0" dirty="0" err="1" smtClean="0"/>
                        <a:t>Nguyên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sinh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Giới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Nấm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Giới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Thực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vật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Giới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Động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vật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Đặc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điểm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cấu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tạo</a:t>
                      </a:r>
                      <a:endParaRPr lang="en-US" sz="24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</a:rPr>
                        <a:t>Tế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</a:rPr>
                        <a:t>bào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</a:rPr>
                        <a:t>nhân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</a:rPr>
                        <a:t>sơ</a:t>
                      </a:r>
                      <a:endParaRPr lang="en-US" sz="2400" b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400" b="0" dirty="0" err="1" smtClean="0"/>
                        <a:t>Tế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bào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nhân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thực</a:t>
                      </a:r>
                      <a:endParaRPr lang="en-US" sz="2400" b="0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400" b="0" dirty="0" err="1" smtClean="0"/>
                        <a:t>Tế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bào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nhân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thực</a:t>
                      </a:r>
                      <a:endParaRPr lang="en-US" sz="2400" b="0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400" b="0" dirty="0" err="1" smtClean="0"/>
                        <a:t>Tế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bào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nhân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thực</a:t>
                      </a:r>
                      <a:endParaRPr lang="en-US" sz="2400" b="0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400" b="0" dirty="0" err="1" smtClean="0"/>
                        <a:t>Tế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bào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nhân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thực</a:t>
                      </a:r>
                      <a:endParaRPr lang="en-US" sz="2400" b="0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65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 smtClean="0">
                          <a:solidFill>
                            <a:srgbClr val="00B050"/>
                          </a:solidFill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B050"/>
                          </a:solidFill>
                        </a:rPr>
                        <a:t>thể</a:t>
                      </a:r>
                      <a:r>
                        <a:rPr lang="en-US" sz="2400" b="0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sz="2400" b="0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400" b="0" baseline="0" dirty="0" err="1" smtClean="0">
                          <a:solidFill>
                            <a:srgbClr val="00B050"/>
                          </a:solidFill>
                        </a:rPr>
                        <a:t>đơn</a:t>
                      </a:r>
                      <a:r>
                        <a:rPr lang="en-US" sz="240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B050"/>
                          </a:solidFill>
                        </a:rPr>
                        <a:t>bào</a:t>
                      </a:r>
                      <a:endParaRPr lang="en-US" sz="240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thể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đơn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bào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hay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đa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bào</a:t>
                      </a:r>
                      <a:endParaRPr lang="en-US" sz="24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thể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đơn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bào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hay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đa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70C0"/>
                          </a:solidFill>
                        </a:rPr>
                        <a:t>bào</a:t>
                      </a:r>
                      <a:endParaRPr lang="en-US" sz="24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 smtClean="0"/>
                        <a:t>Cơ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thể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đa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bào</a:t>
                      </a:r>
                      <a:endParaRPr 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 smtClean="0"/>
                        <a:t>Cơ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thể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đa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bào</a:t>
                      </a:r>
                      <a:endParaRPr 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20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Hình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thức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dinh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dưỡng</a:t>
                      </a:r>
                      <a:endParaRPr lang="en-US" sz="24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Tự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dưỡng</a:t>
                      </a:r>
                      <a:r>
                        <a:rPr lang="en-US" sz="2400" b="0" baseline="0" dirty="0" smtClean="0"/>
                        <a:t> hay</a:t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dị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dưỡng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Tự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dưỡng</a:t>
                      </a:r>
                      <a:r>
                        <a:rPr lang="en-US" sz="2400" b="0" baseline="0" dirty="0" smtClean="0"/>
                        <a:t> hay </a:t>
                      </a:r>
                      <a:r>
                        <a:rPr lang="en-US" sz="2400" b="0" baseline="0" dirty="0" err="1" smtClean="0"/>
                        <a:t>dị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dưỡng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Dị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dưỡng</a:t>
                      </a:r>
                      <a:endParaRPr lang="en-US" sz="2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Tự</a:t>
                      </a:r>
                      <a:r>
                        <a:rPr lang="en-US" sz="2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dưỡng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Dị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dưỡng</a:t>
                      </a:r>
                      <a:endParaRPr lang="en-US" sz="2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901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Nhóm</a:t>
                      </a:r>
                      <a:r>
                        <a:rPr lang="en-US" sz="2400" b="1" baseline="0" dirty="0" smtClean="0"/>
                        <a:t/>
                      </a:r>
                      <a:br>
                        <a:rPr lang="en-US" sz="2400" b="1" baseline="0" dirty="0" smtClean="0"/>
                      </a:br>
                      <a:r>
                        <a:rPr lang="en-US" sz="2400" b="1" baseline="0" dirty="0" err="1" smtClean="0"/>
                        <a:t>sinh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vật</a:t>
                      </a:r>
                      <a:r>
                        <a:rPr lang="en-US" sz="2400" b="1" baseline="0" dirty="0" smtClean="0"/>
                        <a:t/>
                      </a:r>
                      <a:br>
                        <a:rPr lang="en-US" sz="2400" b="1" baseline="0" dirty="0" smtClean="0"/>
                      </a:br>
                      <a:r>
                        <a:rPr lang="en-US" sz="2400" b="1" baseline="0" dirty="0" err="1" smtClean="0"/>
                        <a:t>đại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diện</a:t>
                      </a:r>
                      <a:endParaRPr lang="en-US" sz="2400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Vi </a:t>
                      </a:r>
                      <a:r>
                        <a:rPr lang="en-US" sz="2400" b="0" dirty="0" err="1" smtClean="0"/>
                        <a:t>khuẩn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Tảo</a:t>
                      </a:r>
                      <a:r>
                        <a:rPr lang="en-US" sz="2400" b="0" dirty="0" smtClean="0"/>
                        <a:t>,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Nấm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nhầy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Động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vật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nguyên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sinh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Nấm</a:t>
                      </a:r>
                      <a:r>
                        <a:rPr lang="en-US" sz="2400" b="0" baseline="0" dirty="0" smtClean="0"/>
                        <a:t> men, </a:t>
                      </a:r>
                      <a:r>
                        <a:rPr lang="en-US" sz="2400" b="0" baseline="0" dirty="0" err="1" smtClean="0"/>
                        <a:t>Nấm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sợi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Nấm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đảm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Địa</a:t>
                      </a:r>
                      <a:r>
                        <a:rPr lang="en-US" sz="2400" b="0" baseline="0" dirty="0" smtClean="0"/>
                        <a:t> y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 </a:t>
                      </a:r>
                      <a:r>
                        <a:rPr lang="en-US" sz="2400" b="0" dirty="0" err="1" smtClean="0"/>
                        <a:t>ngành</a:t>
                      </a:r>
                      <a:r>
                        <a:rPr lang="en-US" sz="2400" b="0" dirty="0" smtClean="0"/>
                        <a:t>: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Rêu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Quyết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Hạt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trần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Hạt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kín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Động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vật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không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xương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sống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và</a:t>
                      </a:r>
                      <a:r>
                        <a:rPr lang="en-US" sz="2400" b="0" baseline="0" dirty="0" smtClean="0"/>
                        <a:t/>
                      </a:r>
                      <a:br>
                        <a:rPr lang="en-US" sz="2400" b="0" baseline="0" dirty="0" smtClean="0"/>
                      </a:br>
                      <a:r>
                        <a:rPr lang="en-US" sz="2400" b="0" baseline="0" dirty="0" err="1" smtClean="0"/>
                        <a:t>Đ</a:t>
                      </a:r>
                      <a:r>
                        <a:rPr lang="en-US" sz="2400" b="0" baseline="0" smtClean="0"/>
                        <a:t>ộng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vật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có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xương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sống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89136" y="85746"/>
            <a:ext cx="5280144" cy="2249491"/>
          </a:xfrm>
          <a:prstGeom prst="wedgeRoundRectCallout">
            <a:avLst>
              <a:gd name="adj1" fmla="val 55221"/>
              <a:gd name="adj2" fmla="val 899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Theo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giới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2050" name="Picture 2" descr="Could planting 1 trillion trees counteract climate change? | Greenbi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8" y="0"/>
            <a:ext cx="5115951" cy="31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ng hợp và năng suất cây tr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8" y="3338798"/>
            <a:ext cx="5115951" cy="32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السلسلة الغذائية - منتديات درر العرا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210"/>
            <a:ext cx="5706864" cy="35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Custom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BÀI 2. CÁC GIỚI SINH VẬT</vt:lpstr>
      <vt:lpstr>I. GIỚI VÀ HỆ THỐNG PHÂN LOẠI 5 GIỚI</vt:lpstr>
      <vt:lpstr>I. GIỚI VÀ HỆ THỐNG PHÂN LOẠI 5 GIỚI</vt:lpstr>
      <vt:lpstr>I. GIỚI VÀ HỆ THỐNG PHÂN LOẠI 5 GIỚI</vt:lpstr>
      <vt:lpstr>I. GIỚI VÀ HỆ THỐNG PHÂN LOẠI 5 GIỚI</vt:lpstr>
      <vt:lpstr>II. ĐẶC ĐIỂM CHÍNH CỦA MỖI GIỚI</vt:lpstr>
      <vt:lpstr>II. ĐẶC ĐIỂM CHÍNH CỦA MỖI GIỚI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4</cp:revision>
  <dcterms:created xsi:type="dcterms:W3CDTF">2021-09-06T15:59:03Z</dcterms:created>
  <dcterms:modified xsi:type="dcterms:W3CDTF">2021-09-06T16:26:23Z</dcterms:modified>
</cp:coreProperties>
</file>